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8"/>
  </p:notesMasterIdLst>
  <p:sldIdLst>
    <p:sldId id="256" r:id="rId2"/>
    <p:sldId id="257" r:id="rId3"/>
    <p:sldId id="263" r:id="rId4"/>
    <p:sldId id="264" r:id="rId5"/>
    <p:sldId id="261" r:id="rId6"/>
    <p:sldId id="258" r:id="rId7"/>
    <p:sldId id="276" r:id="rId8"/>
    <p:sldId id="277" r:id="rId9"/>
    <p:sldId id="300" r:id="rId10"/>
    <p:sldId id="262" r:id="rId11"/>
    <p:sldId id="278" r:id="rId12"/>
    <p:sldId id="289" r:id="rId13"/>
    <p:sldId id="290" r:id="rId14"/>
    <p:sldId id="292" r:id="rId15"/>
    <p:sldId id="293" r:id="rId16"/>
    <p:sldId id="270" r:id="rId17"/>
    <p:sldId id="294" r:id="rId18"/>
    <p:sldId id="301" r:id="rId19"/>
    <p:sldId id="295" r:id="rId20"/>
    <p:sldId id="296" r:id="rId21"/>
    <p:sldId id="259" r:id="rId22"/>
    <p:sldId id="265" r:id="rId23"/>
    <p:sldId id="269" r:id="rId24"/>
    <p:sldId id="287" r:id="rId25"/>
    <p:sldId id="267" r:id="rId26"/>
    <p:sldId id="266" r:id="rId27"/>
    <p:sldId id="268" r:id="rId28"/>
    <p:sldId id="285" r:id="rId29"/>
    <p:sldId id="273" r:id="rId30"/>
    <p:sldId id="297" r:id="rId31"/>
    <p:sldId id="298" r:id="rId32"/>
    <p:sldId id="275" r:id="rId33"/>
    <p:sldId id="274" r:id="rId34"/>
    <p:sldId id="260" r:id="rId35"/>
    <p:sldId id="271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0021"/>
    <a:srgbClr val="D5D005"/>
    <a:srgbClr val="FAF522"/>
    <a:srgbClr val="64E0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75" autoAdjust="0"/>
  </p:normalViewPr>
  <p:slideViewPr>
    <p:cSldViewPr>
      <p:cViewPr varScale="1">
        <p:scale>
          <a:sx n="77" d="100"/>
          <a:sy n="77" d="100"/>
        </p:scale>
        <p:origin x="-322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layout>
        <c:manualLayout>
          <c:xMode val="edge"/>
          <c:yMode val="edge"/>
          <c:x val="0.19627085968838159"/>
          <c:y val="1.8801268232593322E-3"/>
        </c:manualLayout>
      </c:layout>
    </c:title>
    <c:view3D>
      <c:rotX val="75"/>
      <c:rAngAx val="1"/>
    </c:view3D>
    <c:plotArea>
      <c:layout>
        <c:manualLayout>
          <c:layoutTarget val="inner"/>
          <c:xMode val="edge"/>
          <c:yMode val="edge"/>
          <c:x val="0.12912742029679988"/>
          <c:y val="0.21588037878999974"/>
          <c:w val="0.6431171085416727"/>
          <c:h val="0.646132179302331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1714</c:v>
                </c:pt>
                <c:pt idx="1">
                  <c:v>1689</c:v>
                </c:pt>
                <c:pt idx="2">
                  <c:v>1650</c:v>
                </c:pt>
              </c:numCache>
            </c:numRef>
          </c:val>
        </c:ser>
        <c:shape val="cylinder"/>
        <c:axId val="100076160"/>
        <c:axId val="100123008"/>
        <c:axId val="0"/>
      </c:bar3DChart>
      <c:catAx>
        <c:axId val="100076160"/>
        <c:scaling>
          <c:orientation val="minMax"/>
        </c:scaling>
        <c:axPos val="b"/>
        <c:numFmt formatCode="General" sourceLinked="0"/>
        <c:tickLblPos val="nextTo"/>
        <c:crossAx val="100123008"/>
        <c:crosses val="autoZero"/>
        <c:auto val="1"/>
        <c:lblAlgn val="ctr"/>
        <c:lblOffset val="100"/>
      </c:catAx>
      <c:valAx>
        <c:axId val="100123008"/>
        <c:scaling>
          <c:orientation val="minMax"/>
        </c:scaling>
        <c:axPos val="l"/>
        <c:majorGridlines/>
        <c:numFmt formatCode="General" sourceLinked="1"/>
        <c:tickLblPos val="nextTo"/>
        <c:crossAx val="10007616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i="1" dirty="0"/>
              <a:t>Численость  занятых </a:t>
            </a:r>
            <a:endParaRPr lang="ru-RU" i="1" dirty="0" smtClean="0"/>
          </a:p>
          <a:p>
            <a:pPr>
              <a:defRPr/>
            </a:pPr>
            <a:r>
              <a:rPr lang="ru-RU" i="1" dirty="0" smtClean="0"/>
              <a:t>(</a:t>
            </a:r>
            <a:r>
              <a:rPr lang="ru-RU" i="1" dirty="0"/>
              <a:t>человек)</a:t>
            </a:r>
          </a:p>
        </c:rich>
      </c:tx>
      <c:layout>
        <c:manualLayout>
          <c:xMode val="edge"/>
          <c:yMode val="edge"/>
          <c:x val="0.29606336010974765"/>
          <c:y val="1.6033519423767781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Численость  занятых (человек)</c:v>
                </c:pt>
              </c:strCache>
            </c:strRef>
          </c:tx>
          <c:explosion val="3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120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45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814752467117169E-2"/>
                  <c:y val="7.922460775963173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ООО "ПЗ Мыслинский"</c:v>
                </c:pt>
                <c:pt idx="1">
                  <c:v>Образование</c:v>
                </c:pt>
                <c:pt idx="2">
                  <c:v>Потребительский рынок и пр. </c:v>
                </c:pt>
                <c:pt idx="3">
                  <c:v>Гос. И мун. Управление</c:v>
                </c:pt>
                <c:pt idx="4">
                  <c:v>ЖКХ</c:v>
                </c:pt>
                <c:pt idx="5">
                  <c:v>Сфера культуры</c:v>
                </c:pt>
                <c:pt idx="6">
                  <c:v>Здравоохранение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120</c:v>
                </c:pt>
                <c:pt idx="1">
                  <c:v>49</c:v>
                </c:pt>
                <c:pt idx="2">
                  <c:v>20</c:v>
                </c:pt>
                <c:pt idx="3">
                  <c:v>8</c:v>
                </c:pt>
                <c:pt idx="4">
                  <c:v>6</c:v>
                </c:pt>
                <c:pt idx="5">
                  <c:v>6</c:v>
                </c:pt>
                <c:pt idx="6">
                  <c:v>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889031653487895"/>
          <c:y val="0.11133543032255673"/>
          <c:w val="0.33190780734507797"/>
          <c:h val="0.828108605216704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2046161537606992E-2"/>
          <c:y val="0"/>
          <c:w val="0.9191640743621079"/>
          <c:h val="0.591778559947221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4"/>
          <c:dPt>
            <c:idx val="0"/>
            <c:explosion val="44"/>
          </c:dPt>
          <c:dPt>
            <c:idx val="1"/>
            <c:explosion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424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Ленинградской области (тыс.руб.)</c:v>
                </c:pt>
                <c:pt idx="1">
                  <c:v>Бюджет ВМР (тыс.руб.)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1775</c:v>
                </c:pt>
                <c:pt idx="1">
                  <c:v>214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4905432961152471"/>
          <c:y val="0.63822037980449564"/>
          <c:w val="0.70189134077695059"/>
          <c:h val="0.2091575345693301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CFCF83-B91E-4574-A81C-370EE60945D9}" type="doc">
      <dgm:prSet loTypeId="urn:microsoft.com/office/officeart/2005/8/layout/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EE8C94B5-F72A-4FAB-99D4-1F9A4A4E058C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artDeco"/>
          <a:bevelB/>
        </a:sp3d>
      </dgm:spPr>
      <dgm:t>
        <a:bodyPr/>
        <a:lstStyle/>
        <a:p>
          <a:pPr algn="ctr"/>
          <a:r>
            <a:rPr lang="ru-RU" sz="20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закон от 6 октября 2003 года </a:t>
          </a:r>
        </a:p>
        <a:p>
          <a:pPr algn="ctr"/>
          <a:r>
            <a:rPr lang="ru-RU" sz="20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№ 131-ФЗ «Об общих принципах организации местного самоуправления в Российской Федерации»</a:t>
          </a:r>
          <a:endParaRPr lang="ru-RU" sz="20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3E323D-3AA7-4B1C-9C6D-5F9DFBF84763}" type="parTrans" cxnId="{308D35A2-0DBA-409E-B8A3-EFEE16BA846D}">
      <dgm:prSet/>
      <dgm:spPr/>
      <dgm:t>
        <a:bodyPr/>
        <a:lstStyle/>
        <a:p>
          <a:endParaRPr lang="ru-RU"/>
        </a:p>
      </dgm:t>
    </dgm:pt>
    <dgm:pt modelId="{FE32BE78-8BD2-4343-B056-8934515EDE88}" type="sibTrans" cxnId="{308D35A2-0DBA-409E-B8A3-EFEE16BA846D}">
      <dgm:prSet/>
      <dgm:spPr/>
      <dgm:t>
        <a:bodyPr/>
        <a:lstStyle/>
        <a:p>
          <a:endParaRPr lang="ru-RU"/>
        </a:p>
      </dgm:t>
    </dgm:pt>
    <dgm:pt modelId="{10319EDC-530D-4B2C-BD65-47527ACC8AED}">
      <dgm:prSet phldrT="[Текст]" custT="1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artDeco"/>
          <a:bevelB/>
        </a:sp3d>
      </dgm:spPr>
      <dgm:t>
        <a:bodyPr/>
        <a:lstStyle/>
        <a:p>
          <a:pPr algn="ctr"/>
          <a:r>
            <a:rPr lang="ru-RU" sz="20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Устав муниципального образования Усадищенское сельское поселение Волховского муниципального района Ленинградской области</a:t>
          </a:r>
          <a:endParaRPr lang="ru-RU" sz="20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E811E0-71BB-4AEE-9ECC-53D8252345ED}" type="sibTrans" cxnId="{950C6B90-ED24-4E38-A46E-1C9B9187213B}">
      <dgm:prSet/>
      <dgm:spPr/>
      <dgm:t>
        <a:bodyPr/>
        <a:lstStyle/>
        <a:p>
          <a:endParaRPr lang="ru-RU"/>
        </a:p>
      </dgm:t>
    </dgm:pt>
    <dgm:pt modelId="{C0180518-2951-4244-8B31-A82BE2A6E09E}" type="parTrans" cxnId="{950C6B90-ED24-4E38-A46E-1C9B9187213B}">
      <dgm:prSet/>
      <dgm:spPr/>
      <dgm:t>
        <a:bodyPr/>
        <a:lstStyle/>
        <a:p>
          <a:endParaRPr lang="ru-RU"/>
        </a:p>
      </dgm:t>
    </dgm:pt>
    <dgm:pt modelId="{84F638BF-3C0D-4173-AC81-43D80E82776E}" type="pres">
      <dgm:prSet presAssocID="{1CCFCF83-B91E-4574-A81C-370EE60945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5AB63-EAB3-4E90-BBA8-54AEA3C8E1C6}" type="pres">
      <dgm:prSet presAssocID="{EE8C94B5-F72A-4FAB-99D4-1F9A4A4E058C}" presName="parentLin" presStyleCnt="0"/>
      <dgm:spPr/>
    </dgm:pt>
    <dgm:pt modelId="{E4994608-25C0-48C6-B399-64E081B93C55}" type="pres">
      <dgm:prSet presAssocID="{EE8C94B5-F72A-4FAB-99D4-1F9A4A4E058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5F5CAE0-632D-476E-8A94-1A9C3425323B}" type="pres">
      <dgm:prSet presAssocID="{EE8C94B5-F72A-4FAB-99D4-1F9A4A4E058C}" presName="parentText" presStyleLbl="node1" presStyleIdx="0" presStyleCnt="2" custScaleX="119045" custLinFactX="556" custLinFactNeighborX="100000" custLinFactNeighborY="8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7BA29-32C1-4C3F-AB6C-B3955357BE46}" type="pres">
      <dgm:prSet presAssocID="{EE8C94B5-F72A-4FAB-99D4-1F9A4A4E058C}" presName="negativeSpace" presStyleCnt="0"/>
      <dgm:spPr/>
    </dgm:pt>
    <dgm:pt modelId="{B05BA855-A0D5-4154-9FBA-464EE304102A}" type="pres">
      <dgm:prSet presAssocID="{EE8C94B5-F72A-4FAB-99D4-1F9A4A4E058C}" presName="childText" presStyleLbl="conFgAcc1" presStyleIdx="0" presStyleCnt="2">
        <dgm:presLayoutVars>
          <dgm:bulletEnabled val="1"/>
        </dgm:presLayoutVars>
      </dgm:prSet>
      <dgm:spPr>
        <a:solidFill>
          <a:schemeClr val="tx2">
            <a:lumMod val="50000"/>
            <a:lumOff val="50000"/>
            <a:alpha val="90000"/>
          </a:schemeClr>
        </a:solidFill>
        <a:ln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  <dgm:pt modelId="{D1EE0E29-CA76-4BED-843D-B6A2669FFA04}" type="pres">
      <dgm:prSet presAssocID="{FE32BE78-8BD2-4343-B056-8934515EDE88}" presName="spaceBetweenRectangles" presStyleCnt="0"/>
      <dgm:spPr/>
    </dgm:pt>
    <dgm:pt modelId="{E1767354-848B-404F-A5EB-0C62361A503F}" type="pres">
      <dgm:prSet presAssocID="{10319EDC-530D-4B2C-BD65-47527ACC8AED}" presName="parentLin" presStyleCnt="0"/>
      <dgm:spPr/>
    </dgm:pt>
    <dgm:pt modelId="{7E64F3FA-4F31-4C5D-AA9C-D612FBE9A389}" type="pres">
      <dgm:prSet presAssocID="{10319EDC-530D-4B2C-BD65-47527ACC8AE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619B319-6B86-41C8-A45D-1AAD438662D8}" type="pres">
      <dgm:prSet presAssocID="{10319EDC-530D-4B2C-BD65-47527ACC8AED}" presName="parentText" presStyleLbl="node1" presStyleIdx="1" presStyleCnt="2" custScaleX="123541" custScaleY="121164" custLinFactNeighborX="81818" custLinFactNeighborY="-31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53915-385B-44E8-82E8-5CBEE8E2252A}" type="pres">
      <dgm:prSet presAssocID="{10319EDC-530D-4B2C-BD65-47527ACC8AED}" presName="negativeSpace" presStyleCnt="0"/>
      <dgm:spPr/>
    </dgm:pt>
    <dgm:pt modelId="{23D2E483-2CE1-433E-9E5C-4E77DF436943}" type="pres">
      <dgm:prSet presAssocID="{10319EDC-530D-4B2C-BD65-47527ACC8AED}" presName="childText" presStyleLbl="conFgAcc1" presStyleIdx="1" presStyleCnt="2" custLinFactNeighborX="368" custLinFactNeighborY="-9814">
        <dgm:presLayoutVars>
          <dgm:bulletEnabled val="1"/>
        </dgm:presLayoutVars>
      </dgm:prSet>
      <dgm:spPr>
        <a:solidFill>
          <a:schemeClr val="tx2">
            <a:lumMod val="50000"/>
            <a:lumOff val="50000"/>
            <a:alpha val="90000"/>
          </a:schemeClr>
        </a:solidFill>
        <a:ln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ru-RU"/>
        </a:p>
      </dgm:t>
    </dgm:pt>
  </dgm:ptLst>
  <dgm:cxnLst>
    <dgm:cxn modelId="{DFCDDDBC-3D75-40A3-B46E-DEB73921558C}" type="presOf" srcId="{10319EDC-530D-4B2C-BD65-47527ACC8AED}" destId="{5619B319-6B86-41C8-A45D-1AAD438662D8}" srcOrd="1" destOrd="0" presId="urn:microsoft.com/office/officeart/2005/8/layout/list1"/>
    <dgm:cxn modelId="{CE52154E-5D0F-4B07-8077-481CA9FB1EA1}" type="presOf" srcId="{EE8C94B5-F72A-4FAB-99D4-1F9A4A4E058C}" destId="{E4994608-25C0-48C6-B399-64E081B93C55}" srcOrd="0" destOrd="0" presId="urn:microsoft.com/office/officeart/2005/8/layout/list1"/>
    <dgm:cxn modelId="{00D864C4-CD45-4904-B83A-0F41FF2A6868}" type="presOf" srcId="{1CCFCF83-B91E-4574-A81C-370EE60945D9}" destId="{84F638BF-3C0D-4173-AC81-43D80E82776E}" srcOrd="0" destOrd="0" presId="urn:microsoft.com/office/officeart/2005/8/layout/list1"/>
    <dgm:cxn modelId="{308D35A2-0DBA-409E-B8A3-EFEE16BA846D}" srcId="{1CCFCF83-B91E-4574-A81C-370EE60945D9}" destId="{EE8C94B5-F72A-4FAB-99D4-1F9A4A4E058C}" srcOrd="0" destOrd="0" parTransId="{993E323D-3AA7-4B1C-9C6D-5F9DFBF84763}" sibTransId="{FE32BE78-8BD2-4343-B056-8934515EDE88}"/>
    <dgm:cxn modelId="{E3489972-FCBE-4D7D-A884-41599BFF4751}" type="presOf" srcId="{EE8C94B5-F72A-4FAB-99D4-1F9A4A4E058C}" destId="{A5F5CAE0-632D-476E-8A94-1A9C3425323B}" srcOrd="1" destOrd="0" presId="urn:microsoft.com/office/officeart/2005/8/layout/list1"/>
    <dgm:cxn modelId="{B66B05AB-8074-4C65-923D-2A5E0B737E6A}" type="presOf" srcId="{10319EDC-530D-4B2C-BD65-47527ACC8AED}" destId="{7E64F3FA-4F31-4C5D-AA9C-D612FBE9A389}" srcOrd="0" destOrd="0" presId="urn:microsoft.com/office/officeart/2005/8/layout/list1"/>
    <dgm:cxn modelId="{950C6B90-ED24-4E38-A46E-1C9B9187213B}" srcId="{1CCFCF83-B91E-4574-A81C-370EE60945D9}" destId="{10319EDC-530D-4B2C-BD65-47527ACC8AED}" srcOrd="1" destOrd="0" parTransId="{C0180518-2951-4244-8B31-A82BE2A6E09E}" sibTransId="{D6E811E0-71BB-4AEE-9ECC-53D8252345ED}"/>
    <dgm:cxn modelId="{29CB8BE7-96B3-47E3-AD90-CC4D4E9F1518}" type="presParOf" srcId="{84F638BF-3C0D-4173-AC81-43D80E82776E}" destId="{9DC5AB63-EAB3-4E90-BBA8-54AEA3C8E1C6}" srcOrd="0" destOrd="0" presId="urn:microsoft.com/office/officeart/2005/8/layout/list1"/>
    <dgm:cxn modelId="{8EC9554C-F876-4FB9-80F2-72EDA32C648E}" type="presParOf" srcId="{9DC5AB63-EAB3-4E90-BBA8-54AEA3C8E1C6}" destId="{E4994608-25C0-48C6-B399-64E081B93C55}" srcOrd="0" destOrd="0" presId="urn:microsoft.com/office/officeart/2005/8/layout/list1"/>
    <dgm:cxn modelId="{7CD36984-8950-44D9-9BE3-B42AE71269AD}" type="presParOf" srcId="{9DC5AB63-EAB3-4E90-BBA8-54AEA3C8E1C6}" destId="{A5F5CAE0-632D-476E-8A94-1A9C3425323B}" srcOrd="1" destOrd="0" presId="urn:microsoft.com/office/officeart/2005/8/layout/list1"/>
    <dgm:cxn modelId="{D8DCFEE4-C659-46E6-B9DE-AE9CE49B5B68}" type="presParOf" srcId="{84F638BF-3C0D-4173-AC81-43D80E82776E}" destId="{B177BA29-32C1-4C3F-AB6C-B3955357BE46}" srcOrd="1" destOrd="0" presId="urn:microsoft.com/office/officeart/2005/8/layout/list1"/>
    <dgm:cxn modelId="{A832537F-FD44-4393-B4C1-DF4D2D220C0B}" type="presParOf" srcId="{84F638BF-3C0D-4173-AC81-43D80E82776E}" destId="{B05BA855-A0D5-4154-9FBA-464EE304102A}" srcOrd="2" destOrd="0" presId="urn:microsoft.com/office/officeart/2005/8/layout/list1"/>
    <dgm:cxn modelId="{3CEEC955-166E-46E4-8928-DB7083D9698D}" type="presParOf" srcId="{84F638BF-3C0D-4173-AC81-43D80E82776E}" destId="{D1EE0E29-CA76-4BED-843D-B6A2669FFA04}" srcOrd="3" destOrd="0" presId="urn:microsoft.com/office/officeart/2005/8/layout/list1"/>
    <dgm:cxn modelId="{DB18C573-5083-4997-BB1D-D338B837B3E5}" type="presParOf" srcId="{84F638BF-3C0D-4173-AC81-43D80E82776E}" destId="{E1767354-848B-404F-A5EB-0C62361A503F}" srcOrd="4" destOrd="0" presId="urn:microsoft.com/office/officeart/2005/8/layout/list1"/>
    <dgm:cxn modelId="{C303E7B4-0466-473D-8138-7C8C91877E27}" type="presParOf" srcId="{E1767354-848B-404F-A5EB-0C62361A503F}" destId="{7E64F3FA-4F31-4C5D-AA9C-D612FBE9A389}" srcOrd="0" destOrd="0" presId="urn:microsoft.com/office/officeart/2005/8/layout/list1"/>
    <dgm:cxn modelId="{3E1ACE36-83C9-42E5-8DF5-F1E7E81C252C}" type="presParOf" srcId="{E1767354-848B-404F-A5EB-0C62361A503F}" destId="{5619B319-6B86-41C8-A45D-1AAD438662D8}" srcOrd="1" destOrd="0" presId="urn:microsoft.com/office/officeart/2005/8/layout/list1"/>
    <dgm:cxn modelId="{80F8DE8B-3FCC-4167-8A02-FB30BE7481A2}" type="presParOf" srcId="{84F638BF-3C0D-4173-AC81-43D80E82776E}" destId="{86753915-385B-44E8-82E8-5CBEE8E2252A}" srcOrd="5" destOrd="0" presId="urn:microsoft.com/office/officeart/2005/8/layout/list1"/>
    <dgm:cxn modelId="{6540D700-7CE9-4064-98B4-7000F2705EEA}" type="presParOf" srcId="{84F638BF-3C0D-4173-AC81-43D80E82776E}" destId="{23D2E483-2CE1-433E-9E5C-4E77DF43694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3F40FD-BE84-49F0-BFA9-28DCD4A6A9FE}" type="doc">
      <dgm:prSet loTypeId="urn:microsoft.com/office/officeart/2005/8/layout/vList6" loCatId="list" qsTypeId="urn:microsoft.com/office/officeart/2005/8/quickstyle/simple1#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D52D477-C06E-41B3-AA4A-33937AC441FA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8D3BB89E-AAC2-4BF0-A65D-BF5195D38F00}" type="parTrans" cxnId="{4C4746A3-E674-4993-B6AE-5BC96C06504C}">
      <dgm:prSet/>
      <dgm:spPr/>
      <dgm:t>
        <a:bodyPr/>
        <a:lstStyle/>
        <a:p>
          <a:endParaRPr lang="ru-RU"/>
        </a:p>
      </dgm:t>
    </dgm:pt>
    <dgm:pt modelId="{CF61422B-0069-4DFD-B7C5-3455BF1E4EC1}" type="sibTrans" cxnId="{4C4746A3-E674-4993-B6AE-5BC96C06504C}">
      <dgm:prSet/>
      <dgm:spPr/>
      <dgm:t>
        <a:bodyPr/>
        <a:lstStyle/>
        <a:p>
          <a:endParaRPr lang="ru-RU"/>
        </a:p>
      </dgm:t>
    </dgm:pt>
    <dgm:pt modelId="{2F039A43-12E0-4AEE-9140-CA3F6BBC399C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just"/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26745,6 тыс.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122ABB41-9952-42EB-9106-C1F4BE9928F2}" type="parTrans" cxnId="{CB154C8F-665A-4362-B51F-2BA5DFBC6182}">
      <dgm:prSet/>
      <dgm:spPr/>
      <dgm:t>
        <a:bodyPr/>
        <a:lstStyle/>
        <a:p>
          <a:endParaRPr lang="ru-RU"/>
        </a:p>
      </dgm:t>
    </dgm:pt>
    <dgm:pt modelId="{06CA2463-141D-4FCE-830D-98EF4A151791}" type="sibTrans" cxnId="{CB154C8F-665A-4362-B51F-2BA5DFBC6182}">
      <dgm:prSet/>
      <dgm:spPr/>
      <dgm:t>
        <a:bodyPr/>
        <a:lstStyle/>
        <a:p>
          <a:endParaRPr lang="ru-RU"/>
        </a:p>
      </dgm:t>
    </dgm:pt>
    <dgm:pt modelId="{BC639B74-C4EA-495F-89E7-D377B28DCD9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 smtClean="0"/>
            <a:t>Неналоговые доходы</a:t>
          </a:r>
          <a:endParaRPr lang="ru-RU" dirty="0"/>
        </a:p>
      </dgm:t>
    </dgm:pt>
    <dgm:pt modelId="{8E897C55-ABC8-449B-8798-7C2A007FE3DB}" type="parTrans" cxnId="{AC70BD89-541F-46EA-BD95-8B30EEDC4B98}">
      <dgm:prSet/>
      <dgm:spPr/>
      <dgm:t>
        <a:bodyPr/>
        <a:lstStyle/>
        <a:p>
          <a:endParaRPr lang="ru-RU"/>
        </a:p>
      </dgm:t>
    </dgm:pt>
    <dgm:pt modelId="{5E95B8FA-07E8-4575-8C18-40759B7C4E6E}" type="sibTrans" cxnId="{AC70BD89-541F-46EA-BD95-8B30EEDC4B98}">
      <dgm:prSet/>
      <dgm:spPr/>
      <dgm:t>
        <a:bodyPr/>
        <a:lstStyle/>
        <a:p>
          <a:endParaRPr lang="ru-RU"/>
        </a:p>
      </dgm:t>
    </dgm:pt>
    <dgm:pt modelId="{BE15BAE8-D75E-4D34-89D2-D07AC366C4D9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/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5210,9 тыс.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67299AA3-2040-4C58-8A60-1C74A75058AD}" type="parTrans" cxnId="{5CD59A96-831D-49A3-B9D0-DD20A9C17368}">
      <dgm:prSet/>
      <dgm:spPr/>
      <dgm:t>
        <a:bodyPr/>
        <a:lstStyle/>
        <a:p>
          <a:endParaRPr lang="ru-RU"/>
        </a:p>
      </dgm:t>
    </dgm:pt>
    <dgm:pt modelId="{7030526B-F69C-49FB-8DAD-A5232F3E1206}" type="sibTrans" cxnId="{5CD59A96-831D-49A3-B9D0-DD20A9C17368}">
      <dgm:prSet/>
      <dgm:spPr/>
      <dgm:t>
        <a:bodyPr/>
        <a:lstStyle/>
        <a:p>
          <a:endParaRPr lang="ru-RU"/>
        </a:p>
      </dgm:t>
    </dgm:pt>
    <dgm:pt modelId="{2FA2437C-3DA4-4076-8FE5-93871C99E8A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 smtClean="0"/>
            <a:t>БЮДЖЕТ</a:t>
          </a:r>
          <a:endParaRPr lang="ru-RU" dirty="0"/>
        </a:p>
      </dgm:t>
    </dgm:pt>
    <dgm:pt modelId="{67C7D29B-9CE3-4E27-94F0-476A44C44AA9}" type="parTrans" cxnId="{A8AAAF5F-C32B-422B-9979-4FB3803BB8C5}">
      <dgm:prSet/>
      <dgm:spPr/>
      <dgm:t>
        <a:bodyPr/>
        <a:lstStyle/>
        <a:p>
          <a:endParaRPr lang="ru-RU"/>
        </a:p>
      </dgm:t>
    </dgm:pt>
    <dgm:pt modelId="{2D0F0A82-B0CE-44EF-87EF-8466280FEBC3}" type="sibTrans" cxnId="{A8AAAF5F-C32B-422B-9979-4FB3803BB8C5}">
      <dgm:prSet/>
      <dgm:spPr/>
      <dgm:t>
        <a:bodyPr/>
        <a:lstStyle/>
        <a:p>
          <a:endParaRPr lang="ru-RU"/>
        </a:p>
      </dgm:t>
    </dgm:pt>
    <dgm:pt modelId="{11C8006D-F656-4B6A-A2FA-F14201DA17E2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/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1425,0 тыс.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B6FE386E-AAAC-4B40-96A0-5B1CBEC7ACED}" type="parTrans" cxnId="{C39955DA-5870-405A-A442-34DF30F4AFD2}">
      <dgm:prSet/>
      <dgm:spPr/>
      <dgm:t>
        <a:bodyPr/>
        <a:lstStyle/>
        <a:p>
          <a:endParaRPr lang="ru-RU"/>
        </a:p>
      </dgm:t>
    </dgm:pt>
    <dgm:pt modelId="{04E1137E-E657-4137-A95E-17DE62369BCD}" type="sibTrans" cxnId="{C39955DA-5870-405A-A442-34DF30F4AFD2}">
      <dgm:prSet/>
      <dgm:spPr/>
      <dgm:t>
        <a:bodyPr/>
        <a:lstStyle/>
        <a:p>
          <a:endParaRPr lang="ru-RU"/>
        </a:p>
      </dgm:t>
    </dgm:pt>
    <dgm:pt modelId="{97890466-252D-47EE-9D8E-4C44A678A743}" type="pres">
      <dgm:prSet presAssocID="{413F40FD-BE84-49F0-BFA9-28DCD4A6A9F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FD2877A-67F8-4AD6-9FD9-DBF9905EA853}" type="pres">
      <dgm:prSet presAssocID="{3D52D477-C06E-41B3-AA4A-33937AC441FA}" presName="linNode" presStyleCnt="0"/>
      <dgm:spPr/>
    </dgm:pt>
    <dgm:pt modelId="{E2226A52-0EBF-4DA9-88F2-1046B1AFF8A9}" type="pres">
      <dgm:prSet presAssocID="{3D52D477-C06E-41B3-AA4A-33937AC441FA}" presName="parentShp" presStyleLbl="node1" presStyleIdx="0" presStyleCnt="3" custScaleX="96606" custScaleY="72582" custLinFactNeighborX="485" custLinFactNeighborY="98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1167A-3A12-4B12-A08C-2855F7C2C86D}" type="pres">
      <dgm:prSet presAssocID="{3D52D477-C06E-41B3-AA4A-33937AC441FA}" presName="childShp" presStyleLbl="bgAccFollowNode1" presStyleIdx="0" presStyleCnt="3" custScaleX="105025" custScaleY="91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BB47E-40F3-4FFE-81DE-D7F4CB13B268}" type="pres">
      <dgm:prSet presAssocID="{CF61422B-0069-4DFD-B7C5-3455BF1E4EC1}" presName="spacing" presStyleCnt="0"/>
      <dgm:spPr/>
    </dgm:pt>
    <dgm:pt modelId="{38902DFA-88B2-4018-95D8-FEC7713D3375}" type="pres">
      <dgm:prSet presAssocID="{BC639B74-C4EA-495F-89E7-D377B28DCD91}" presName="linNode" presStyleCnt="0"/>
      <dgm:spPr/>
    </dgm:pt>
    <dgm:pt modelId="{E0474A45-77FC-40A7-B107-A8B37909FDCD}" type="pres">
      <dgm:prSet presAssocID="{BC639B74-C4EA-495F-89E7-D377B28DCD91}" presName="parentShp" presStyleLbl="node1" presStyleIdx="1" presStyleCnt="3" custScaleY="79124" custLinFactY="8077" custLinFactNeighborX="5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E7265-4D82-475C-BCDF-37D33B5EECBC}" type="pres">
      <dgm:prSet presAssocID="{BC639B74-C4EA-495F-89E7-D377B28DCD91}" presName="childShp" presStyleLbl="bgAccFollowNode1" presStyleIdx="1" presStyleCnt="3" custScaleY="93305" custLinFactNeighborX="-3846" custLinFactNeighborY="-2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3995E-6B92-4D11-B27B-3AE47BCA28CE}" type="pres">
      <dgm:prSet presAssocID="{5E95B8FA-07E8-4575-8C18-40759B7C4E6E}" presName="spacing" presStyleCnt="0"/>
      <dgm:spPr/>
    </dgm:pt>
    <dgm:pt modelId="{E0BE4AF7-4B9C-490E-B7CA-3D5432A9FDDF}" type="pres">
      <dgm:prSet presAssocID="{2FA2437C-3DA4-4076-8FE5-93871C99E8A2}" presName="linNode" presStyleCnt="0"/>
      <dgm:spPr/>
    </dgm:pt>
    <dgm:pt modelId="{6BF54487-D98A-4194-A1E7-A35799E7CE3D}" type="pres">
      <dgm:prSet presAssocID="{2FA2437C-3DA4-4076-8FE5-93871C99E8A2}" presName="parentShp" presStyleLbl="node1" presStyleIdx="2" presStyleCnt="3" custScaleX="87500" custScaleY="72583" custLinFactY="-100000" custLinFactNeighborX="0" custLinFactNeighborY="-109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3990D-9E3C-4945-9E6D-22701314CD97}" type="pres">
      <dgm:prSet presAssocID="{2FA2437C-3DA4-4076-8FE5-93871C99E8A2}" presName="childShp" presStyleLbl="bgAccFollowNode1" presStyleIdx="2" presStyleCnt="3" custLinFactNeighborX="4808" custLinFactNeighborY="2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42337E-F2EB-403D-8BC3-C7673EDDB591}" type="presOf" srcId="{3D52D477-C06E-41B3-AA4A-33937AC441FA}" destId="{E2226A52-0EBF-4DA9-88F2-1046B1AFF8A9}" srcOrd="0" destOrd="0" presId="urn:microsoft.com/office/officeart/2005/8/layout/vList6"/>
    <dgm:cxn modelId="{D203A7DD-E6A9-4A76-87EC-83AB63DC1E62}" type="presOf" srcId="{BC639B74-C4EA-495F-89E7-D377B28DCD91}" destId="{E0474A45-77FC-40A7-B107-A8B37909FDCD}" srcOrd="0" destOrd="0" presId="urn:microsoft.com/office/officeart/2005/8/layout/vList6"/>
    <dgm:cxn modelId="{4C4746A3-E674-4993-B6AE-5BC96C06504C}" srcId="{413F40FD-BE84-49F0-BFA9-28DCD4A6A9FE}" destId="{3D52D477-C06E-41B3-AA4A-33937AC441FA}" srcOrd="0" destOrd="0" parTransId="{8D3BB89E-AAC2-4BF0-A65D-BF5195D38F00}" sibTransId="{CF61422B-0069-4DFD-B7C5-3455BF1E4EC1}"/>
    <dgm:cxn modelId="{D79720F3-09EB-4F95-9CAF-FF97AAF9773B}" type="presOf" srcId="{11C8006D-F656-4B6A-A2FA-F14201DA17E2}" destId="{6C83990D-9E3C-4945-9E6D-22701314CD97}" srcOrd="0" destOrd="0" presId="urn:microsoft.com/office/officeart/2005/8/layout/vList6"/>
    <dgm:cxn modelId="{23C92583-F387-43E7-8EF5-08310E346B50}" type="presOf" srcId="{BE15BAE8-D75E-4D34-89D2-D07AC366C4D9}" destId="{479E7265-4D82-475C-BCDF-37D33B5EECBC}" srcOrd="0" destOrd="0" presId="urn:microsoft.com/office/officeart/2005/8/layout/vList6"/>
    <dgm:cxn modelId="{DDF3B252-8D5E-4C08-8202-911197BCCBEE}" type="presOf" srcId="{413F40FD-BE84-49F0-BFA9-28DCD4A6A9FE}" destId="{97890466-252D-47EE-9D8E-4C44A678A743}" srcOrd="0" destOrd="0" presId="urn:microsoft.com/office/officeart/2005/8/layout/vList6"/>
    <dgm:cxn modelId="{C39955DA-5870-405A-A442-34DF30F4AFD2}" srcId="{2FA2437C-3DA4-4076-8FE5-93871C99E8A2}" destId="{11C8006D-F656-4B6A-A2FA-F14201DA17E2}" srcOrd="0" destOrd="0" parTransId="{B6FE386E-AAAC-4B40-96A0-5B1CBEC7ACED}" sibTransId="{04E1137E-E657-4137-A95E-17DE62369BCD}"/>
    <dgm:cxn modelId="{AC70BD89-541F-46EA-BD95-8B30EEDC4B98}" srcId="{413F40FD-BE84-49F0-BFA9-28DCD4A6A9FE}" destId="{BC639B74-C4EA-495F-89E7-D377B28DCD91}" srcOrd="1" destOrd="0" parTransId="{8E897C55-ABC8-449B-8798-7C2A007FE3DB}" sibTransId="{5E95B8FA-07E8-4575-8C18-40759B7C4E6E}"/>
    <dgm:cxn modelId="{FAA3F65C-27FD-41C3-AD6E-85D5E907A3C4}" type="presOf" srcId="{2F039A43-12E0-4AEE-9140-CA3F6BBC399C}" destId="{0D31167A-3A12-4B12-A08C-2855F7C2C86D}" srcOrd="0" destOrd="0" presId="urn:microsoft.com/office/officeart/2005/8/layout/vList6"/>
    <dgm:cxn modelId="{CB154C8F-665A-4362-B51F-2BA5DFBC6182}" srcId="{3D52D477-C06E-41B3-AA4A-33937AC441FA}" destId="{2F039A43-12E0-4AEE-9140-CA3F6BBC399C}" srcOrd="0" destOrd="0" parTransId="{122ABB41-9952-42EB-9106-C1F4BE9928F2}" sibTransId="{06CA2463-141D-4FCE-830D-98EF4A151791}"/>
    <dgm:cxn modelId="{9B83DA2F-985B-4007-9615-E8EFCCB5364C}" type="presOf" srcId="{2FA2437C-3DA4-4076-8FE5-93871C99E8A2}" destId="{6BF54487-D98A-4194-A1E7-A35799E7CE3D}" srcOrd="0" destOrd="0" presId="urn:microsoft.com/office/officeart/2005/8/layout/vList6"/>
    <dgm:cxn modelId="{A8AAAF5F-C32B-422B-9979-4FB3803BB8C5}" srcId="{413F40FD-BE84-49F0-BFA9-28DCD4A6A9FE}" destId="{2FA2437C-3DA4-4076-8FE5-93871C99E8A2}" srcOrd="2" destOrd="0" parTransId="{67C7D29B-9CE3-4E27-94F0-476A44C44AA9}" sibTransId="{2D0F0A82-B0CE-44EF-87EF-8466280FEBC3}"/>
    <dgm:cxn modelId="{5CD59A96-831D-49A3-B9D0-DD20A9C17368}" srcId="{BC639B74-C4EA-495F-89E7-D377B28DCD91}" destId="{BE15BAE8-D75E-4D34-89D2-D07AC366C4D9}" srcOrd="0" destOrd="0" parTransId="{67299AA3-2040-4C58-8A60-1C74A75058AD}" sibTransId="{7030526B-F69C-49FB-8DAD-A5232F3E1206}"/>
    <dgm:cxn modelId="{670B9757-74A2-45EE-9885-6D6B54E43682}" type="presParOf" srcId="{97890466-252D-47EE-9D8E-4C44A678A743}" destId="{FFD2877A-67F8-4AD6-9FD9-DBF9905EA853}" srcOrd="0" destOrd="0" presId="urn:microsoft.com/office/officeart/2005/8/layout/vList6"/>
    <dgm:cxn modelId="{865220A2-5493-4D51-AC3A-5888D9A5A22B}" type="presParOf" srcId="{FFD2877A-67F8-4AD6-9FD9-DBF9905EA853}" destId="{E2226A52-0EBF-4DA9-88F2-1046B1AFF8A9}" srcOrd="0" destOrd="0" presId="urn:microsoft.com/office/officeart/2005/8/layout/vList6"/>
    <dgm:cxn modelId="{669FC5A6-9118-4968-A637-5D8605C72FAD}" type="presParOf" srcId="{FFD2877A-67F8-4AD6-9FD9-DBF9905EA853}" destId="{0D31167A-3A12-4B12-A08C-2855F7C2C86D}" srcOrd="1" destOrd="0" presId="urn:microsoft.com/office/officeart/2005/8/layout/vList6"/>
    <dgm:cxn modelId="{6A9E1214-988A-4629-8326-0D876AC5EB25}" type="presParOf" srcId="{97890466-252D-47EE-9D8E-4C44A678A743}" destId="{82ABB47E-40F3-4FFE-81DE-D7F4CB13B268}" srcOrd="1" destOrd="0" presId="urn:microsoft.com/office/officeart/2005/8/layout/vList6"/>
    <dgm:cxn modelId="{86D56F9D-F3CB-4AE3-8B27-B25ABF7550A4}" type="presParOf" srcId="{97890466-252D-47EE-9D8E-4C44A678A743}" destId="{38902DFA-88B2-4018-95D8-FEC7713D3375}" srcOrd="2" destOrd="0" presId="urn:microsoft.com/office/officeart/2005/8/layout/vList6"/>
    <dgm:cxn modelId="{F80D8562-72AC-4A08-8EBF-3B54ABAF79B4}" type="presParOf" srcId="{38902DFA-88B2-4018-95D8-FEC7713D3375}" destId="{E0474A45-77FC-40A7-B107-A8B37909FDCD}" srcOrd="0" destOrd="0" presId="urn:microsoft.com/office/officeart/2005/8/layout/vList6"/>
    <dgm:cxn modelId="{49E1B5F9-DE5D-4642-BC55-0A40E3BF2896}" type="presParOf" srcId="{38902DFA-88B2-4018-95D8-FEC7713D3375}" destId="{479E7265-4D82-475C-BCDF-37D33B5EECBC}" srcOrd="1" destOrd="0" presId="urn:microsoft.com/office/officeart/2005/8/layout/vList6"/>
    <dgm:cxn modelId="{4A0265F9-1A07-4D40-80D5-08D100BF6F3A}" type="presParOf" srcId="{97890466-252D-47EE-9D8E-4C44A678A743}" destId="{06C3995E-6B92-4D11-B27B-3AE47BCA28CE}" srcOrd="3" destOrd="0" presId="urn:microsoft.com/office/officeart/2005/8/layout/vList6"/>
    <dgm:cxn modelId="{7FFC4DFB-3B53-4F22-AE8B-CAA5D4C0AD12}" type="presParOf" srcId="{97890466-252D-47EE-9D8E-4C44A678A743}" destId="{E0BE4AF7-4B9C-490E-B7CA-3D5432A9FDDF}" srcOrd="4" destOrd="0" presId="urn:microsoft.com/office/officeart/2005/8/layout/vList6"/>
    <dgm:cxn modelId="{CE0CF1EB-11B8-4638-8A20-563BF8A265EE}" type="presParOf" srcId="{E0BE4AF7-4B9C-490E-B7CA-3D5432A9FDDF}" destId="{6BF54487-D98A-4194-A1E7-A35799E7CE3D}" srcOrd="0" destOrd="0" presId="urn:microsoft.com/office/officeart/2005/8/layout/vList6"/>
    <dgm:cxn modelId="{350A0220-25B8-4678-94A3-9FF802D2E93B}" type="presParOf" srcId="{E0BE4AF7-4B9C-490E-B7CA-3D5432A9FDDF}" destId="{6C83990D-9E3C-4945-9E6D-22701314CD9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A4AE2-4204-486C-9594-B732162540DF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93BEE-C0D1-4A0B-BAD5-DDCAC35342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05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93BEE-C0D1-4A0B-BAD5-DDCAC353429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8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93BEE-C0D1-4A0B-BAD5-DDCAC353429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822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93BEE-C0D1-4A0B-BAD5-DDCAC353429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153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E48E9-5FFB-4F0F-AA14-ACA1A32466AA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0C7C-14AF-49B1-BE11-D61076D54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inovaco.ru/media/cache/10/75/a7/75/94/be/1075a77594be349fc6e6acc8117382f9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5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5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214686"/>
            <a:ext cx="8143932" cy="35004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ts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Т Ч Е Т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 администрации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Усадищенское сельское поселение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Волховского муниципального района Ленинградской области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2022 г. </a:t>
            </a:r>
          </a:p>
        </p:txBody>
      </p:sp>
      <p:pic>
        <p:nvPicPr>
          <p:cNvPr id="1026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142984"/>
            <a:ext cx="1857388" cy="19486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5786" y="214290"/>
            <a:ext cx="800105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</a:t>
            </a:r>
            <a:r>
              <a:rPr lang="ru-RU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образование Усадищенское сельское поселение Волховского муниципального района Ленинградской области</a:t>
            </a:r>
            <a:endParaRPr lang="ru-RU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105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5852" y="240549"/>
            <a:ext cx="7864982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современный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вид  почтового  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отделения 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Усадище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268760"/>
            <a:ext cx="8864984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 rot="2951318">
            <a:off x="2700196" y="1692685"/>
            <a:ext cx="368559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610543" y="1888445"/>
            <a:ext cx="358506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9106425">
            <a:off x="6578501" y="1660637"/>
            <a:ext cx="383367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214290"/>
            <a:ext cx="65231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Жилищно-коммунальное хозяйство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58141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 ООО                            </a:t>
            </a:r>
            <a:r>
              <a:rPr lang="ru-RU" u="sng" dirty="0" smtClean="0"/>
              <a:t>«</a:t>
            </a:r>
            <a:r>
              <a:rPr lang="ru-RU" b="1" u="sng" dirty="0" smtClean="0"/>
              <a:t>Леноблтеплоснаб</a:t>
            </a:r>
            <a:r>
              <a:rPr lang="ru-RU" u="sng" dirty="0" smtClean="0"/>
              <a:t>»</a:t>
            </a:r>
            <a:endParaRPr lang="ru-RU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533426" y="298370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ГУП                 «</a:t>
            </a:r>
            <a:r>
              <a:rPr lang="ru-RU" b="1" u="sng" dirty="0" err="1" smtClean="0"/>
              <a:t>Ленблводоканал</a:t>
            </a:r>
            <a:r>
              <a:rPr lang="ru-RU" b="1" u="sng" dirty="0" smtClean="0"/>
              <a:t>»</a:t>
            </a:r>
            <a:endParaRPr lang="ru-RU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481275" y="25814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ООО «</a:t>
            </a:r>
            <a:r>
              <a:rPr lang="ru-RU" b="1" u="sng" dirty="0" err="1" smtClean="0"/>
              <a:t>Жилищник</a:t>
            </a:r>
            <a:r>
              <a:rPr lang="ru-RU" b="1" u="sng" dirty="0" smtClean="0"/>
              <a:t>»</a:t>
            </a:r>
            <a:endParaRPr lang="ru-RU" b="1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29" y="3630038"/>
            <a:ext cx="2704728" cy="1774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3426" y="4412023"/>
            <a:ext cx="2871246" cy="1731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3500438"/>
            <a:ext cx="1896809" cy="188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09456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8229600" cy="106613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муниципальной программы «Повышение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энергоэффективности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421" y="1340768"/>
            <a:ext cx="801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Ремонт котла КВГМ-2,5-95 в котельной по адресу</a:t>
            </a:r>
            <a:r>
              <a:rPr lang="ru-RU" b="1" dirty="0" smtClean="0">
                <a:solidFill>
                  <a:prstClr val="black"/>
                </a:solidFill>
              </a:rPr>
              <a:t>: </a:t>
            </a:r>
            <a:r>
              <a:rPr lang="ru-RU" b="1" dirty="0" err="1" smtClean="0">
                <a:solidFill>
                  <a:prstClr val="black"/>
                </a:solidFill>
              </a:rPr>
              <a:t>д.Усадище</a:t>
            </a:r>
            <a:r>
              <a:rPr lang="ru-RU" b="1" dirty="0">
                <a:solidFill>
                  <a:prstClr val="black"/>
                </a:solidFill>
              </a:rPr>
              <a:t>, около д.1</a:t>
            </a: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179512" y="2924944"/>
          <a:ext cx="3456384" cy="305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218156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Общая стоимость работ </a:t>
            </a:r>
          </a:p>
          <a:p>
            <a:pPr algn="ctr"/>
            <a:r>
              <a:rPr lang="ru-RU" sz="1400" b="1" u="sng" dirty="0" smtClean="0">
                <a:solidFill>
                  <a:prstClr val="black"/>
                </a:solidFill>
              </a:rPr>
              <a:t>1 500 </a:t>
            </a:r>
            <a:r>
              <a:rPr lang="ru-RU" sz="1400" b="1" u="sng" dirty="0" err="1" smtClean="0">
                <a:solidFill>
                  <a:prstClr val="black"/>
                </a:solidFill>
              </a:rPr>
              <a:t>тыс.руб</a:t>
            </a:r>
            <a:r>
              <a:rPr lang="ru-RU" sz="1400" b="1" u="sng" dirty="0" smtClean="0">
                <a:solidFill>
                  <a:prstClr val="black"/>
                </a:solidFill>
              </a:rPr>
              <a:t>.</a:t>
            </a:r>
            <a:endParaRPr lang="ru-RU" sz="1400" b="1" u="sng" dirty="0">
              <a:solidFill>
                <a:prstClr val="black"/>
              </a:solidFill>
            </a:endParaRPr>
          </a:p>
        </p:txBody>
      </p:sp>
      <p:pic>
        <p:nvPicPr>
          <p:cNvPr id="10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699" y="2179938"/>
            <a:ext cx="2649477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3002" y="2179938"/>
            <a:ext cx="2772383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618211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gotnaya-ipoteka-1920x9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00042"/>
            <a:ext cx="8715404" cy="55721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7288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142852"/>
            <a:ext cx="6858048" cy="1077218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Исполнение муниципальных программ в 2022 году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422" y="1367086"/>
            <a:ext cx="263668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Ремонт  </a:t>
            </a:r>
            <a:r>
              <a:rPr lang="ru-RU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придворовой</a:t>
            </a:r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территории д. Усадище</a:t>
            </a:r>
            <a:endParaRPr 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613439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67687" y="2296649"/>
            <a:ext cx="2735417" cy="216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7984" y="1340768"/>
            <a:ext cx="383207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Комплекс работ по изготовлению, </a:t>
            </a:r>
          </a:p>
          <a:p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доставке и монтажу </a:t>
            </a:r>
          </a:p>
          <a:p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информационного стенда</a:t>
            </a:r>
            <a:endParaRPr 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r="30313"/>
          <a:stretch/>
        </p:blipFill>
        <p:spPr>
          <a:xfrm>
            <a:off x="4560025" y="2264098"/>
            <a:ext cx="3227838" cy="426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245494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42852"/>
            <a:ext cx="6858048" cy="954107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Исполнение муниципальных программ в 2022 году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66" y="1261625"/>
            <a:ext cx="276595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Ремонт автомобильной дороги </a:t>
            </a:r>
            <a:endParaRPr lang="ru-RU" sz="140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местного </a:t>
            </a:r>
            <a:r>
              <a:rPr lang="ru-RU" sz="1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значения </a:t>
            </a:r>
            <a:endParaRPr lang="ru-RU" sz="140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по </a:t>
            </a:r>
            <a:r>
              <a:rPr lang="ru-RU" sz="1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д. </a:t>
            </a:r>
            <a:r>
              <a:rPr lang="ru-RU" sz="1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Охромовщина</a:t>
            </a:r>
            <a:endParaRPr lang="ru-RU" sz="1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455114"/>
            <a:ext cx="248376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5984" y="2122241"/>
            <a:ext cx="2343312" cy="248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71802" y="1214422"/>
            <a:ext cx="284481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Приобретение и установка 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новых светодиодных ламп 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уличного освещения с фотореле 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в д. </a:t>
            </a:r>
            <a:r>
              <a:rPr lang="ru-RU" sz="1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Охромовщина</a:t>
            </a:r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и д. Раменье</a:t>
            </a:r>
            <a:endParaRPr lang="ru-RU" sz="1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59125" y="2168291"/>
            <a:ext cx="2376260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74007" y="4421716"/>
            <a:ext cx="2334079" cy="253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000760" y="1214422"/>
            <a:ext cx="267182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Комплекс работ по устройству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3-х контейнерных площадок 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для сбора ТКО в д. Куколь, </a:t>
            </a:r>
          </a:p>
          <a:p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д. </a:t>
            </a:r>
            <a:r>
              <a:rPr lang="ru-RU" sz="1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Славково</a:t>
            </a:r>
            <a:r>
              <a:rPr lang="ru-RU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, д. </a:t>
            </a:r>
            <a:r>
              <a:rPr lang="ru-RU" sz="1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Подвязье</a:t>
            </a:r>
            <a:endParaRPr lang="ru-RU" sz="1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7" t="1701" r="5113" b="4850"/>
          <a:stretch/>
        </p:blipFill>
        <p:spPr>
          <a:xfrm>
            <a:off x="6046494" y="2289194"/>
            <a:ext cx="2431189" cy="157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1337" y="3881902"/>
            <a:ext cx="2446346" cy="137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3" t="16401" r="16925" b="17451"/>
          <a:stretch/>
        </p:blipFill>
        <p:spPr>
          <a:xfrm>
            <a:off x="6046495" y="5304303"/>
            <a:ext cx="2431188" cy="1412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24364968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480" y="142852"/>
            <a:ext cx="691824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Обеспечение первичных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мер пожарной безопасности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IMG-20210722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28736"/>
            <a:ext cx="2524513" cy="27146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786182" y="1357298"/>
            <a:ext cx="4500594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alt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причины пожаров: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•Неосторожное обращение с огнем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•Неправильное устройство печей и дымоходов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•Нарушение правил эксплуатации печей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•Нарушение технической эксплуатации электрооборудования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•Поджог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357694"/>
            <a:ext cx="3143272" cy="23574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Дуброво после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214818"/>
            <a:ext cx="3143272" cy="24679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214282" y="5000636"/>
            <a:ext cx="53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6248" y="471488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643306" y="3786190"/>
            <a:ext cx="16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Д. ДУБРОВО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91" y="-75331"/>
            <a:ext cx="8229600" cy="9120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Благоустройство</a:t>
            </a:r>
            <a:endParaRPr lang="ru-RU" sz="48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785794"/>
            <a:ext cx="8031659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A5002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программы «Благоустройство, санитарное содержание </a:t>
            </a:r>
          </a:p>
          <a:p>
            <a:pPr algn="ctr"/>
            <a:r>
              <a:rPr lang="ru-RU" b="1" dirty="0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развитие территории МО Усадищенское сельское поселение </a:t>
            </a:r>
          </a:p>
          <a:p>
            <a:pPr algn="ctr"/>
            <a:r>
              <a:rPr lang="ru-RU" b="1" dirty="0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Волховского муниципального района Ленинградской области»</a:t>
            </a:r>
            <a:endParaRPr lang="ru-RU" b="1" dirty="0">
              <a:ln w="11430"/>
              <a:solidFill>
                <a:srgbClr val="A5002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60848"/>
            <a:ext cx="2448272" cy="4032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060848"/>
            <a:ext cx="2304256" cy="4032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060848"/>
            <a:ext cx="2376264" cy="300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1" y="3861047"/>
            <a:ext cx="2228651" cy="278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68389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042" y="357166"/>
            <a:ext cx="642940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ОРГАНИЗАЦИИ, ПРЕДОСТАВЛЯЮЩИЕ ТРАНСПОРТНЫЕ УСЛУГИ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714620"/>
            <a:ext cx="4143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ОАО «РЖД» - осуществление перевозок населения на направлении Волховстрой 1 –Пикалево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27146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ООО «Пальмира» - предоставление пассажирского транспорта для перевозок населения до города Волхов</a:t>
            </a:r>
            <a:endParaRPr lang="ru-RU" sz="1600" dirty="0"/>
          </a:p>
        </p:txBody>
      </p:sp>
      <p:sp>
        <p:nvSpPr>
          <p:cNvPr id="8" name="Стрелка вниз 7"/>
          <p:cNvSpPr/>
          <p:nvPr/>
        </p:nvSpPr>
        <p:spPr>
          <a:xfrm rot="19990141">
            <a:off x="5838289" y="1414002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41867">
            <a:off x="3224596" y="1411018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86190"/>
            <a:ext cx="4318031" cy="2428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IMG_02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786189"/>
            <a:ext cx="3929090" cy="241334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142852"/>
            <a:ext cx="88583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целях обеспечения безопасности дорожного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движения обозначен пешеходный переход, установлен «лежачий полицейский»,  дорожные знаки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" t="8000"/>
          <a:stretch/>
        </p:blipFill>
        <p:spPr>
          <a:xfrm>
            <a:off x="1142976" y="1432687"/>
            <a:ext cx="6813400" cy="4963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71832799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1785926"/>
            <a:ext cx="73581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цель органов местного самоуправления – улучшение качества жизни местного сообщества и увеличение его вклада в развитие всей страны</a:t>
            </a:r>
            <a:endParaRPr lang="ru-RU" sz="4000" dirty="0"/>
          </a:p>
        </p:txBody>
      </p:sp>
      <p:pic>
        <p:nvPicPr>
          <p:cNvPr id="4" name="Picture 3" descr="C:\Users\Admin\Desktop\ПРЕЗЕНТАЦИИ\ФОТО для ПРЕЗЕНТАЦ\image002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731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14290"/>
            <a:ext cx="832368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Организация  наблюдения  за  соблюдением времени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движения  автобусов ООО «Пальмира»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86" y="1124744"/>
            <a:ext cx="383917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24744"/>
            <a:ext cx="355911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00" b="19551"/>
          <a:stretch/>
        </p:blipFill>
        <p:spPr>
          <a:xfrm>
            <a:off x="636186" y="3692893"/>
            <a:ext cx="3839178" cy="294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38"/>
          <a:stretch/>
        </p:blipFill>
        <p:spPr>
          <a:xfrm>
            <a:off x="4644007" y="3692894"/>
            <a:ext cx="3559120" cy="294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17724273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cale_1200 (1)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42852"/>
            <a:ext cx="2357422" cy="1716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642910" y="285728"/>
            <a:ext cx="7429552" cy="707886"/>
          </a:xfrm>
          <a:prstGeom prst="rect">
            <a:avLst/>
          </a:prstGeom>
          <a:noFill/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90500" h="127000"/>
          </a:sp3d>
        </p:spPr>
        <p:txBody>
          <a:bodyPr vert="horz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MingLiU-ExtB" pitchFamily="18" charset="-120"/>
              </a:rPr>
              <a:t>ЗДРАВООХРАНЕНИЕ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MingLiU-ExtB" pitchFamily="18" charset="-120"/>
            </a:endParaRPr>
          </a:p>
        </p:txBody>
      </p:sp>
      <p:pic>
        <p:nvPicPr>
          <p:cNvPr id="11" name="Рисунок 10" descr="http://storage.inovaco.ru/media/cache/fd/0c/59/e9/3c/5e/fd0c59e93c5e1ba673eb80be24d1e58b.jpg">
            <a:hlinkClick r:id="rId3" tooltip="&quot;спас. усад.2 (2).jp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68" y="3071786"/>
            <a:ext cx="4572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  <p:pic>
        <p:nvPicPr>
          <p:cNvPr id="6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99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214422"/>
            <a:ext cx="5214974" cy="32275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к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857364"/>
            <a:ext cx="8215370" cy="472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2976" y="285728"/>
            <a:ext cx="8001024" cy="10156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МБУКС 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«УСАДИЩЕНСКИЙ ЦЕНТР ДОСУГА»</a:t>
            </a:r>
            <a:endParaRPr lang="ru-RU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0562" y="1071546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Mistral" pitchFamily="66" charset="0"/>
              </a:rPr>
              <a:t>     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67385961650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78" y="273926"/>
            <a:ext cx="2200013" cy="3940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-20230116-WA000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42852"/>
            <a:ext cx="3286148" cy="24288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-20230116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8986"/>
            <a:ext cx="2643206" cy="35213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g_RD52KS_3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2571744"/>
            <a:ext cx="3000396" cy="18495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 descr="IMG-20220505-WA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1072" y="4500570"/>
            <a:ext cx="2674715" cy="21431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 descr="IMG-20220505-WA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4500570"/>
            <a:ext cx="2604530" cy="21064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 descr="IMG-20220505-WA00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4000504"/>
            <a:ext cx="3163244" cy="25717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CdqXnhag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14290"/>
            <a:ext cx="4429156" cy="31182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-20230116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116"/>
            <a:ext cx="2209138" cy="29516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VzZKnls1mZ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714752"/>
            <a:ext cx="4393616" cy="29279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GalExuPEg9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598144"/>
            <a:ext cx="3643337" cy="29741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1y2xDdlhzX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1933" y="1428736"/>
            <a:ext cx="2712067" cy="21645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7686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IMG-20230116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071546"/>
            <a:ext cx="3857652" cy="2838872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24" name="Рисунок 23" descr="IMG-20230116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786190"/>
            <a:ext cx="3286148" cy="2804581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25" name="Рисунок 24" descr="IMG-20230116-WA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4800" y="2643182"/>
            <a:ext cx="3664078" cy="2286016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23" name="Рисунок 22" descr="IMG-20230116-WA0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214422"/>
            <a:ext cx="3214710" cy="2413041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19" name="Рисунок 18" descr="IMG-20230116-WA0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456" y="4071942"/>
            <a:ext cx="3429262" cy="2571768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sp>
        <p:nvSpPr>
          <p:cNvPr id="26" name="TextBox 25"/>
          <p:cNvSpPr txBox="1"/>
          <p:nvPr/>
        </p:nvSpPr>
        <p:spPr>
          <a:xfrm>
            <a:off x="3643306" y="1000108"/>
            <a:ext cx="1285884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0430" y="5357826"/>
            <a:ext cx="1928826" cy="9387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00100" y="214290"/>
            <a:ext cx="7429552" cy="923330"/>
          </a:xfrm>
          <a:prstGeom prst="rect">
            <a:avLst/>
          </a:prstGeom>
          <a:noFill/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90500" h="127000"/>
          </a:sp3d>
        </p:spPr>
        <p:txBody>
          <a:bodyPr vert="horz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ngLiU-ExtB" pitchFamily="18" charset="-120"/>
              </a:rPr>
              <a:t>ДЕНЬ ПОБЕДЫ!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MingLiU-ExtB" pitchFamily="18" charset="-120"/>
            </a:endParaRPr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00100" y="0"/>
            <a:ext cx="7429552" cy="923330"/>
          </a:xfrm>
          <a:prstGeom prst="rect">
            <a:avLst/>
          </a:prstGeom>
          <a:noFill/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90500" h="127000"/>
          </a:sp3d>
        </p:spPr>
        <p:txBody>
          <a:bodyPr vert="horz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ngLiU-ExtB" pitchFamily="18" charset="-120"/>
              </a:rPr>
              <a:t>ДЕНЬ МАТЕРИ!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MingLiU-ExtB" pitchFamily="18" charset="-120"/>
            </a:endParaRPr>
          </a:p>
        </p:txBody>
      </p:sp>
      <p:pic>
        <p:nvPicPr>
          <p:cNvPr id="6" name="Рисунок 5" descr="n_5WzIEGNw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000504"/>
            <a:ext cx="2674934" cy="2857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M143sZg7-r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785794"/>
            <a:ext cx="2928958" cy="32726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bW7KH_HsC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285860"/>
            <a:ext cx="3429024" cy="26601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yfDzTecMJx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143116"/>
            <a:ext cx="3643338" cy="29289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gpN_PpfYI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4214818"/>
            <a:ext cx="3418857" cy="247731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ElvrPvhYY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42852"/>
            <a:ext cx="2643206" cy="3670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7" name="Рисунок 6" descr="iOl1uMDqNV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337056"/>
            <a:ext cx="4500594" cy="33789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8" name="Рисунок 7" descr="-TQroGb-D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142852"/>
            <a:ext cx="4572032" cy="30208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13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q1NonWaL6W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3357561"/>
            <a:ext cx="3880349" cy="3347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230116-WA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928670"/>
            <a:ext cx="3857652" cy="3020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</p:pic>
      <p:pic>
        <p:nvPicPr>
          <p:cNvPr id="7" name="Рисунок 6" descr="https://i0.wp.com/xn--80aaga7aeicpmb4bn9a4fo.xn--p1ai/wp-content/uploads/2022/08/xmla3a4rbe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28670"/>
            <a:ext cx="41434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2" name="Picture 2" descr="https://i0.wp.com/xn--80aaga7aeicpmb4bn9a4fo.xn--p1ai/wp-content/uploads/2022/08/32ww4sxrdv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4000528" cy="2691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00" y="0"/>
            <a:ext cx="7429552" cy="923330"/>
          </a:xfrm>
          <a:prstGeom prst="rect">
            <a:avLst/>
          </a:prstGeom>
          <a:noFill/>
          <a:ln>
            <a:noFill/>
          </a:ln>
          <a:effectLst>
            <a:glow rad="101600">
              <a:srgbClr val="C0000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90500" h="127000"/>
          </a:sp3d>
        </p:spPr>
        <p:txBody>
          <a:bodyPr vert="horz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ngLiU-ExtB" pitchFamily="18" charset="-120"/>
              </a:rPr>
              <a:t>ДЕНЬ СЕЛА!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MingLiU-ExtB" pitchFamily="18" charset="-120"/>
            </a:endParaRPr>
          </a:p>
        </p:txBody>
      </p:sp>
      <p:pic>
        <p:nvPicPr>
          <p:cNvPr id="10243" name="Picture 3" descr="\\192.168.0.254\Users\Public\Documents\обмен данными\обмен данными\Отчет главы\за 2022\фото\день села\IMG-20230116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4000528" cy="25939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452324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3042" y="642918"/>
            <a:ext cx="5551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3a39c4cf0ab8f823f12ce2db2d0fbf8b.jpg"/>
          <p:cNvPicPr>
            <a:picLocks noChangeAspect="1"/>
          </p:cNvPicPr>
          <p:nvPr/>
        </p:nvPicPr>
        <p:blipFill>
          <a:blip r:embed="rId3" cstate="print"/>
          <a:srcRect r="2499" b="19999"/>
          <a:stretch>
            <a:fillRect/>
          </a:stretch>
        </p:blipFill>
        <p:spPr>
          <a:xfrm>
            <a:off x="5214942" y="1192441"/>
            <a:ext cx="3643338" cy="230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42510300463.jpg"/>
          <p:cNvPicPr>
            <a:picLocks noChangeAspect="1"/>
          </p:cNvPicPr>
          <p:nvPr/>
        </p:nvPicPr>
        <p:blipFill>
          <a:blip r:embed="rId4" cstate="print"/>
          <a:srcRect r="3571" b="21428"/>
          <a:stretch>
            <a:fillRect/>
          </a:stretch>
        </p:blipFill>
        <p:spPr>
          <a:xfrm>
            <a:off x="5072066" y="3643314"/>
            <a:ext cx="3929090" cy="254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xC-GySBHVn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571876"/>
            <a:ext cx="4286280" cy="28564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14290"/>
            <a:ext cx="7215238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Нормативные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правовые акты,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регламентирующие исполнение полномочий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решению местных вопросов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259632" y="1500174"/>
          <a:ext cx="712879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lUkqEMy3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57628"/>
            <a:ext cx="4034746" cy="26824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QZeU4-TJ6X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4393279" cy="30705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Vty8YfMAU2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429000"/>
            <a:ext cx="4500311" cy="29990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xC-GySBHVn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90"/>
            <a:ext cx="4287955" cy="28575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bcCmLHNEP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28604"/>
            <a:ext cx="3536163" cy="47148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l0OKvP8ksV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857736"/>
            <a:ext cx="4572000" cy="20002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Pm6JoPd9DGY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500042"/>
            <a:ext cx="4786346" cy="35897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uMGkUdF1A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6" y="4071942"/>
            <a:ext cx="3571900" cy="2625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827160" y="142852"/>
            <a:ext cx="5316840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РАЙОННЫЙ СПОРТИВНЫЙ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ПРАЗДНИК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71736" y="214290"/>
            <a:ext cx="4357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 Ю Д Ж Е 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1142976" y="1500174"/>
          <a:ext cx="7429552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2"/>
            <a:ext cx="8643998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расходов 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администрации 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 Усадищенское сельское поселение </a:t>
            </a:r>
            <a:endParaRPr lang="ru-RU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14678" y="1928802"/>
            <a:ext cx="4572032" cy="642942"/>
            <a:chOff x="3707753" y="307176"/>
            <a:chExt cx="3217490" cy="50495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707753" y="378614"/>
              <a:ext cx="3217490" cy="433521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707753" y="307176"/>
              <a:ext cx="3175164" cy="3911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286116" y="2000240"/>
            <a:ext cx="38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ln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14612" y="2500306"/>
            <a:ext cx="5072098" cy="500066"/>
            <a:chOff x="3736985" y="838010"/>
            <a:chExt cx="3438912" cy="368115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076033" y="838010"/>
              <a:ext cx="3099864" cy="368115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4444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736985" y="838010"/>
              <a:ext cx="3188658" cy="332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lang="ru-RU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214678" y="3000372"/>
            <a:ext cx="4572032" cy="551617"/>
            <a:chOff x="3672410" y="1301375"/>
            <a:chExt cx="3298809" cy="55161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672410" y="1301375"/>
              <a:ext cx="3298809" cy="551617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8889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699338" y="1328303"/>
              <a:ext cx="3244953" cy="497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национальная безопасность и правоохранительная деятельность</a:t>
              </a:r>
              <a:endParaRPr lang="ru-RU" sz="16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214678" y="3500438"/>
            <a:ext cx="4572032" cy="505424"/>
            <a:chOff x="3672393" y="1964007"/>
            <a:chExt cx="3326299" cy="362548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672393" y="1964007"/>
              <a:ext cx="3326299" cy="322606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13333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672393" y="2035445"/>
              <a:ext cx="3294803" cy="291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национальная экономика</a:t>
              </a:r>
              <a:endParaRPr lang="ru-RU" sz="16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214678" y="3929066"/>
            <a:ext cx="4572032" cy="524078"/>
            <a:chOff x="3672393" y="2361587"/>
            <a:chExt cx="3321003" cy="45264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672393" y="2361587"/>
              <a:ext cx="3321003" cy="452640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17778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694489" y="2383683"/>
              <a:ext cx="3276811" cy="408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жилищно-коммунальное хозяйство</a:t>
              </a:r>
              <a:endParaRPr lang="ru-RU" sz="16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214678" y="4429132"/>
            <a:ext cx="4572032" cy="424299"/>
            <a:chOff x="3672393" y="2917500"/>
            <a:chExt cx="3256129" cy="352861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672393" y="2917500"/>
              <a:ext cx="3256129" cy="352861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22222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3689618" y="2934725"/>
              <a:ext cx="3221679" cy="3184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культура</a:t>
              </a:r>
              <a:endParaRPr lang="ru-RU" sz="1600" kern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214678" y="4786322"/>
            <a:ext cx="4572032" cy="487584"/>
            <a:chOff x="3696660" y="3391185"/>
            <a:chExt cx="3291562" cy="34470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696660" y="3391185"/>
              <a:ext cx="3291562" cy="344708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26667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3713487" y="3408012"/>
              <a:ext cx="3257908" cy="311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lang="ru-RU" sz="1600" kern="1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214678" y="5286388"/>
            <a:ext cx="4572032" cy="370739"/>
            <a:chOff x="3651558" y="3801265"/>
            <a:chExt cx="3261216" cy="37073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651558" y="3801265"/>
              <a:ext cx="3261216" cy="370739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31111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669656" y="3819363"/>
              <a:ext cx="3225020" cy="334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физическая культура и спорт</a:t>
              </a:r>
              <a:endParaRPr lang="ru-RU" sz="1600" kern="12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214678" y="5643578"/>
            <a:ext cx="4572032" cy="466479"/>
            <a:chOff x="3628075" y="4248477"/>
            <a:chExt cx="3284698" cy="466479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628075" y="4248477"/>
              <a:ext cx="3284698" cy="466479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35556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3650847" y="4271249"/>
              <a:ext cx="3239154" cy="4209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благоустройство</a:t>
              </a:r>
              <a:endParaRPr lang="ru-RU" sz="1600" kern="12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214678" y="6143644"/>
            <a:ext cx="4572032" cy="403514"/>
            <a:chOff x="3628145" y="4830637"/>
            <a:chExt cx="3284629" cy="403514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3628145" y="4830637"/>
              <a:ext cx="3284629" cy="403514"/>
            </a:xfrm>
            <a:prstGeom prst="roundRect">
              <a:avLst/>
            </a:prstGeom>
          </p:spPr>
          <p:style>
            <a:lnRef idx="2">
              <a:schemeClr val="accent4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3647843" y="4850335"/>
              <a:ext cx="3245233" cy="3641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ru-RU" sz="1600" b="0" i="0" u="none" strike="noStrike" kern="1200" cap="none" normalizeH="0" baseline="0" dirty="0" smtClean="0">
                  <a:ln/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ПБ и ЧС</a:t>
              </a:r>
              <a:endParaRPr lang="ru-RU" sz="1600" kern="1200" dirty="0"/>
            </a:p>
          </p:txBody>
        </p:sp>
      </p:grpSp>
      <p:sp>
        <p:nvSpPr>
          <p:cNvPr id="37" name="Стрелка вправо 36"/>
          <p:cNvSpPr/>
          <p:nvPr/>
        </p:nvSpPr>
        <p:spPr>
          <a:xfrm>
            <a:off x="714348" y="2643182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714348" y="2143116"/>
            <a:ext cx="1571636" cy="223838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714348" y="3214686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714348" y="3643314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714348" y="4071942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714348" y="4500570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714348" y="5000636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714348" y="5429264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714348" y="5857892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714348" y="6286520"/>
            <a:ext cx="1571636" cy="214314"/>
          </a:xfrm>
          <a:prstGeom prst="righ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86908" cy="1200329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Региональный конкурс 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«ИНИЦИАТИВНЫЙ ГРАЖДАНИН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ЛЕНИНГРАДСКОЙ ОБЛАСТИ»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0.254\Users\Public\Documents\обмен данными\обмен данными\АГАФОНОВА Е.А\КАТЯ\старосты\батов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1643074" cy="3713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0" name="Picture 6" descr="\\192.168.0.254\Users\Public\Documents\обмен данными\обмен данными\АГАФОНОВА Е.А\КАТЯ\старосты\батов\1657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214422"/>
            <a:ext cx="2857520" cy="2143140"/>
          </a:xfrm>
          <a:prstGeom prst="rect">
            <a:avLst/>
          </a:prstGeom>
          <a:noFill/>
          <a:effectLst>
            <a:softEdge rad="127000"/>
          </a:effectLst>
          <a:scene3d>
            <a:camera prst="obliqueTopRight"/>
            <a:lightRig rig="threePt" dir="t"/>
          </a:scene3d>
        </p:spPr>
      </p:pic>
      <p:pic>
        <p:nvPicPr>
          <p:cNvPr id="3" name="Picture 2" descr="\\192.168.0.254\Users\Public\Documents\обмен данными\обмен данными\АГАФОНОВА Е.А\КАТЯ\старосты\федоров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071546"/>
            <a:ext cx="3429024" cy="24842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1" name="Picture 7" descr="\\192.168.0.254\Users\Public\Documents\обмен данными\обмен данными\АГАФОНОВА Е.А\КАТЯ\старосты\батов\efeea899a9c3c462975f99c96e75ce6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3143272" cy="23574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\\192.168.0.254\Users\Public\Documents\обмен данными\обмен данными\АГАФОНОВА Е.А\КАТЯ\старосты\батов\6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3214686"/>
            <a:ext cx="2482568" cy="2000264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softEdge rad="317500"/>
          </a:effectLst>
        </p:spPr>
      </p:pic>
      <p:pic>
        <p:nvPicPr>
          <p:cNvPr id="1027" name="Picture 3" descr="\\192.168.0.254\Users\Public\Documents\обмен данными\обмен данными\АГАФОНОВА Е.А\КАТЯ\старосты\федоров\20230110_104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3286124"/>
            <a:ext cx="2357454" cy="33553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\\192.168.0.254\Users\Public\Documents\обмен данными\обмен данными\АГАФОНОВА Е.А\КАТЯ\старосты\федоров\16570256561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714752"/>
            <a:ext cx="2071684" cy="276224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042" y="214290"/>
            <a:ext cx="6332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на 202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2910" y="1428736"/>
            <a:ext cx="807249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/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800" b="1" dirty="0" smtClean="0">
                <a:solidFill>
                  <a:srgbClr val="002060"/>
                </a:solidFill>
              </a:rPr>
              <a:t>Устройство детского оборудования на придомовых территориях у дома №1 и у дома № 21;</a:t>
            </a:r>
            <a:endParaRPr kumimoji="0" lang="ru-RU" sz="2800" b="1" i="0" u="none" strike="noStrike" normalizeH="0" baseline="0" dirty="0" smtClean="0">
              <a:ln/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/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2060"/>
                </a:solidFill>
              </a:rPr>
              <a:t>Обустройство контейнерных площадок в д. Усадище, д. </a:t>
            </a:r>
            <a:r>
              <a:rPr lang="ru-RU" sz="2800" b="1" dirty="0" err="1" smtClean="0">
                <a:solidFill>
                  <a:srgbClr val="002060"/>
                </a:solidFill>
              </a:rPr>
              <a:t>Мыслино</a:t>
            </a:r>
            <a:r>
              <a:rPr lang="ru-RU" sz="2800" b="1" dirty="0" smtClean="0">
                <a:solidFill>
                  <a:srgbClr val="002060"/>
                </a:solidFill>
              </a:rPr>
              <a:t>, пос. ст. </a:t>
            </a:r>
            <a:r>
              <a:rPr lang="ru-RU" sz="2800" b="1" dirty="0" err="1" smtClean="0">
                <a:solidFill>
                  <a:srgbClr val="002060"/>
                </a:solidFill>
              </a:rPr>
              <a:t>Мыслино</a:t>
            </a:r>
            <a:r>
              <a:rPr lang="ru-RU" sz="2800" b="1" dirty="0" smtClean="0">
                <a:solidFill>
                  <a:srgbClr val="002060"/>
                </a:solidFill>
              </a:rPr>
              <a:t>,   д. Дуброво, д. Сорокино</a:t>
            </a:r>
            <a:r>
              <a:rPr lang="ru-RU" sz="2800" dirty="0" smtClean="0"/>
              <a:t>; </a:t>
            </a:r>
            <a:endParaRPr kumimoji="0" lang="ru-RU" sz="2800" b="1" i="0" u="none" strike="noStrike" normalizeH="0" baseline="0" dirty="0" smtClean="0">
              <a:ln/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/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2800" b="1" dirty="0" smtClean="0">
                <a:solidFill>
                  <a:srgbClr val="002060"/>
                </a:solidFill>
              </a:rPr>
              <a:t>Замена уличного освещения в д. Дуброво;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/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ru-RU" sz="2800" b="1" dirty="0" smtClean="0">
                <a:solidFill>
                  <a:srgbClr val="002060"/>
                </a:solidFill>
              </a:rPr>
              <a:t>Участие в мероприятиях по вхождению в программу «Комфортная среда» на 2024 г.</a:t>
            </a:r>
            <a:endParaRPr kumimoji="0" lang="ru-RU" sz="2800" b="1" i="0" u="none" strike="noStrike" normalizeH="0" baseline="0" dirty="0" smtClean="0">
              <a:ln/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normalizeH="0" baseline="0" dirty="0" smtClean="0">
              <a:ln/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1143008" cy="11991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728" y="2285992"/>
            <a:ext cx="664373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 ВНИМАНИЕ!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357166"/>
            <a:ext cx="642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образование </a:t>
            </a:r>
          </a:p>
          <a:p>
            <a:pPr algn="ctr"/>
            <a:r>
              <a:rPr lang="ru-RU" sz="2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Усадищенское сельское  поселение</a:t>
            </a:r>
            <a:endParaRPr lang="ru-RU" sz="24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371477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0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71604" y="285728"/>
            <a:ext cx="7143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Verdana" pitchFamily="34" charset="0"/>
                <a:cs typeface="Times New Roman" pitchFamily="18" charset="0"/>
              </a:rPr>
              <a:t>Размещение информации о деятельности Усадищенского сельского поселения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t="4242"/>
          <a:stretch>
            <a:fillRect/>
          </a:stretch>
        </p:blipFill>
        <p:spPr bwMode="auto">
          <a:xfrm>
            <a:off x="5929322" y="1214422"/>
            <a:ext cx="3071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  <a:softEdge rad="12700"/>
          </a:effectLst>
        </p:spPr>
      </p:pic>
      <p:pic>
        <p:nvPicPr>
          <p:cNvPr id="6" name="Рисунок 5" descr="e2c89dc5885d63513cb4b1d88863b9e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3000372"/>
            <a:ext cx="2614185" cy="371795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7791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ДОКУМЕНТООБОРОТ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podval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690939"/>
            <a:ext cx="4286248" cy="27146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1000108"/>
            <a:ext cx="621510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ВХОДЯЩИЕ ДОКУМЕНТЫ – </a:t>
            </a:r>
            <a:r>
              <a:rPr lang="ru-RU" sz="2800" b="1" dirty="0" smtClean="0">
                <a:solidFill>
                  <a:srgbClr val="0070C0"/>
                </a:solidFill>
                <a:cs typeface="Arial" pitchFamily="34" charset="0"/>
              </a:rPr>
              <a:t>1655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ПРАВОВЫЕ АКТЫ – </a:t>
            </a:r>
            <a:r>
              <a:rPr lang="ru-RU" sz="2800" b="1" dirty="0" smtClean="0">
                <a:solidFill>
                  <a:srgbClr val="0070C0"/>
                </a:solidFill>
                <a:cs typeface="Arial" pitchFamily="34" charset="0"/>
              </a:rPr>
              <a:t>114</a:t>
            </a:r>
          </a:p>
          <a:p>
            <a:r>
              <a:rPr lang="ru-RU" sz="2800" b="1" dirty="0" smtClean="0">
                <a:solidFill>
                  <a:srgbClr val="0070C0"/>
                </a:solidFill>
                <a:cs typeface="Arial" pitchFamily="34" charset="0"/>
              </a:rPr>
              <a:t>ЗАЯВЛЕНИЯ ГРАЖДАН – 18 </a:t>
            </a:r>
          </a:p>
          <a:p>
            <a:r>
              <a:rPr lang="ru-RU" sz="2800" b="1" dirty="0" smtClean="0">
                <a:solidFill>
                  <a:srgbClr val="0070C0"/>
                </a:solidFill>
                <a:cs typeface="Arial" pitchFamily="34" charset="0"/>
              </a:rPr>
              <a:t>ЛИЧНЫЙ ПРИЕМ – 27 человек</a:t>
            </a:r>
          </a:p>
          <a:p>
            <a:endParaRPr lang="ru-RU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40" y="285728"/>
            <a:ext cx="57864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ДЕМОГРАФИЯ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786050" y="1714488"/>
          <a:ext cx="614366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демография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14356"/>
            <a:ext cx="3196044" cy="275658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3643314"/>
            <a:ext cx="350043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 год</a:t>
            </a:r>
          </a:p>
          <a:p>
            <a:pPr algn="ctr"/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РОДИЛОСЬ –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чел.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УМЕРЛО –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чел.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ПРИБЫЛО-58 чел.</a:t>
            </a:r>
            <a:endPara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ВЫБЫЛО – 85 чел.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3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4480" y="428604"/>
            <a:ext cx="5614998" cy="796908"/>
          </a:xfrm>
          <a:solidFill>
            <a:schemeClr val="bg1"/>
          </a:solidFill>
          <a:ln w="12700">
            <a:solidFill>
              <a:srgbClr val="A5002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Экономика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997581551"/>
              </p:ext>
            </p:extLst>
          </p:nvPr>
        </p:nvGraphicFramePr>
        <p:xfrm>
          <a:off x="467544" y="1196752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53876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941" y="3717032"/>
            <a:ext cx="3960440" cy="2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80728"/>
            <a:ext cx="4110608" cy="2546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537" y="3861048"/>
            <a:ext cx="3923928" cy="2826314"/>
          </a:xfrm>
          <a:prstGeom prst="snip2DiagRect">
            <a:avLst>
              <a:gd name="adj1" fmla="val 1709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99" y="1193041"/>
            <a:ext cx="3848925" cy="2235959"/>
          </a:xfrm>
          <a:prstGeom prst="snip2DiagRect">
            <a:avLst>
              <a:gd name="adj1" fmla="val 20834"/>
              <a:gd name="adj2" fmla="val 7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28728" y="142852"/>
            <a:ext cx="6929486" cy="584775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ООО 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Племзавод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Мыслинский»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Picture 2" descr="\\ARMY\Users\Обмен\фото для мун практики\Усадище_гер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85205" cy="928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142852"/>
            <a:ext cx="707236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СЕЛЬСКОХОЗЯЙСТВЕННЫЙ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ПОТРЕБИТЕЛЬСКИЙ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ПЕРЕРАБАТЫВАЮЩИЙ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СНАБЖЕНЧЕСКО-СБЫТОВОЙ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ОБСЛУЖИВАЮЩИЙ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КООПЕРАТИВ "ПРИОРИТЕТ"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319334"/>
            <a:ext cx="392367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767606"/>
            <a:ext cx="3923676" cy="294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217" y="4124734"/>
            <a:ext cx="3898589" cy="259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50"/>
          <a:stretch/>
        </p:blipFill>
        <p:spPr>
          <a:xfrm>
            <a:off x="534473" y="1267232"/>
            <a:ext cx="3898589" cy="277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91370495"/>
      </p:ext>
    </p:extLst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2287</TotalTime>
  <Words>592</Words>
  <Application>Microsoft Office PowerPoint</Application>
  <PresentationFormat>Экран (4:3)</PresentationFormat>
  <Paragraphs>140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Экономика</vt:lpstr>
      <vt:lpstr>Слайд 8</vt:lpstr>
      <vt:lpstr>Слайд 9</vt:lpstr>
      <vt:lpstr>Слайд 10</vt:lpstr>
      <vt:lpstr>Слайд 11</vt:lpstr>
      <vt:lpstr>Реализация муниципальной программы «Повышение энергоэффективности»</vt:lpstr>
      <vt:lpstr>Слайд 13</vt:lpstr>
      <vt:lpstr>Слайд 14</vt:lpstr>
      <vt:lpstr>Слайд 15</vt:lpstr>
      <vt:lpstr>Слайд 16</vt:lpstr>
      <vt:lpstr>Благоустройство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User</cp:lastModifiedBy>
  <cp:revision>260</cp:revision>
  <dcterms:created xsi:type="dcterms:W3CDTF">2021-07-01T08:01:16Z</dcterms:created>
  <dcterms:modified xsi:type="dcterms:W3CDTF">2023-01-18T10:12:40Z</dcterms:modified>
</cp:coreProperties>
</file>